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25"/>
  </p:notesMasterIdLst>
  <p:sldIdLst>
    <p:sldId id="256" r:id="rId2"/>
    <p:sldId id="259" r:id="rId3"/>
    <p:sldId id="258" r:id="rId4"/>
    <p:sldId id="260" r:id="rId5"/>
    <p:sldId id="261" r:id="rId6"/>
    <p:sldId id="278" r:id="rId7"/>
    <p:sldId id="263" r:id="rId8"/>
    <p:sldId id="279" r:id="rId9"/>
    <p:sldId id="280" r:id="rId10"/>
    <p:sldId id="281" r:id="rId11"/>
    <p:sldId id="282" r:id="rId12"/>
    <p:sldId id="283" r:id="rId13"/>
    <p:sldId id="284" r:id="rId14"/>
    <p:sldId id="285" r:id="rId15"/>
    <p:sldId id="286" r:id="rId16"/>
    <p:sldId id="287" r:id="rId17"/>
    <p:sldId id="288" r:id="rId18"/>
    <p:sldId id="289" r:id="rId19"/>
    <p:sldId id="290" r:id="rId20"/>
    <p:sldId id="291" r:id="rId21"/>
    <p:sldId id="292" r:id="rId22"/>
    <p:sldId id="293" r:id="rId23"/>
    <p:sldId id="294"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5" d="100"/>
          <a:sy n="65" d="100"/>
        </p:scale>
        <p:origin x="-1452" y="-10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457E13A-CF38-4B38-9B15-EA52AA1660F0}" type="datetimeFigureOut">
              <a:rPr lang="en-US" smtClean="0"/>
              <a:t>06/12/2011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F425CB-6986-4C68-A84F-AEA1CBE3058F}" type="slidenum">
              <a:rPr lang="en-US" smtClean="0"/>
              <a:t>‹#›</a:t>
            </a:fld>
            <a:endParaRPr lang="en-US"/>
          </a:p>
        </p:txBody>
      </p:sp>
    </p:spTree>
    <p:extLst>
      <p:ext uri="{BB962C8B-B14F-4D97-AF65-F5344CB8AC3E}">
        <p14:creationId xmlns:p14="http://schemas.microsoft.com/office/powerpoint/2010/main" val="26259760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smtClean="0"/>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Footer Placeholder 5"/>
          <p:cNvSpPr>
            <a:spLocks noGrp="1"/>
          </p:cNvSpPr>
          <p:nvPr>
            <p:ph type="ftr" sz="quarter" idx="11"/>
          </p:nvPr>
        </p:nvSpPr>
        <p:spPr/>
        <p:txBody>
          <a:bodyPr/>
          <a:lstStyle/>
          <a:p>
            <a:r>
              <a:rPr lang="vi-VN" smtClean="0"/>
              <a:t>Khoa CNTT - CĐKT Lý Tự Trọng</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r>
              <a:rPr lang="en-US" smtClean="0"/>
              <a:t>Hệ Quản Trị CSDL  </a:t>
            </a:r>
            <a:endParaRPr lang="en-US"/>
          </a:p>
        </p:txBody>
      </p:sp>
      <p:sp>
        <p:nvSpPr>
          <p:cNvPr id="8" name="Footer Placeholder 7"/>
          <p:cNvSpPr>
            <a:spLocks noGrp="1"/>
          </p:cNvSpPr>
          <p:nvPr>
            <p:ph type="ftr" sz="quarter" idx="11"/>
          </p:nvPr>
        </p:nvSpPr>
        <p:spPr/>
        <p:txBody>
          <a:bodyPr/>
          <a:lstStyle/>
          <a:p>
            <a:r>
              <a:rPr lang="vi-VN" smtClean="0"/>
              <a:t>Khoa CNTT - CĐKT Lý Tự Trọng</a:t>
            </a:r>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smtClean="0"/>
              <a:t>Hệ Quản Trị CSDL  </a:t>
            </a:r>
            <a:endParaRPr lang="en-US"/>
          </a:p>
        </p:txBody>
      </p:sp>
      <p:sp>
        <p:nvSpPr>
          <p:cNvPr id="4" name="Footer Placeholder 3"/>
          <p:cNvSpPr>
            <a:spLocks noGrp="1"/>
          </p:cNvSpPr>
          <p:nvPr>
            <p:ph type="ftr" sz="quarter" idx="11"/>
          </p:nvPr>
        </p:nvSpPr>
        <p:spPr/>
        <p:txBody>
          <a:bodyPr/>
          <a:lstStyle/>
          <a:p>
            <a:r>
              <a:rPr lang="vi-VN" smtClean="0"/>
              <a:t>Khoa CNTT - CĐKT Lý Tự Trọng</a:t>
            </a:r>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Hệ Quản Trị CSDL  </a:t>
            </a:r>
            <a:endParaRPr lang="en-US"/>
          </a:p>
        </p:txBody>
      </p:sp>
      <p:sp>
        <p:nvSpPr>
          <p:cNvPr id="3" name="Footer Placeholder 2"/>
          <p:cNvSpPr>
            <a:spLocks noGrp="1"/>
          </p:cNvSpPr>
          <p:nvPr>
            <p:ph type="ftr" sz="quarter" idx="11"/>
          </p:nvPr>
        </p:nvSpPr>
        <p:spPr/>
        <p:txBody>
          <a:bodyPr/>
          <a:lstStyle/>
          <a:p>
            <a:r>
              <a:rPr lang="vi-VN" smtClean="0"/>
              <a:t>Khoa CNTT - CĐKT Lý Tự Trọng</a:t>
            </a:r>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Footer Placeholder 5"/>
          <p:cNvSpPr>
            <a:spLocks noGrp="1"/>
          </p:cNvSpPr>
          <p:nvPr>
            <p:ph type="ftr" sz="quarter" idx="11"/>
          </p:nvPr>
        </p:nvSpPr>
        <p:spPr/>
        <p:txBody>
          <a:bodyPr/>
          <a:lstStyle/>
          <a:p>
            <a:r>
              <a:rPr lang="vi-VN" smtClean="0"/>
              <a:t>Khoa CNTT - CĐKT Lý Tự Trọng</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Footer Placeholder 5"/>
          <p:cNvSpPr>
            <a:spLocks noGrp="1"/>
          </p:cNvSpPr>
          <p:nvPr>
            <p:ph type="ftr" sz="quarter" idx="11"/>
          </p:nvPr>
        </p:nvSpPr>
        <p:spPr/>
        <p:txBody>
          <a:bodyPr/>
          <a:lstStyle/>
          <a:p>
            <a:r>
              <a:rPr lang="vi-VN" smtClean="0"/>
              <a:t>Khoa CNTT - CĐKT Lý Tự Trọng</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r>
              <a:rPr lang="en-US" smtClean="0"/>
              <a:t>Hệ Quản Trị CSDL  </a:t>
            </a:r>
            <a:endParaRPr lang="en-US"/>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r>
              <a:rPr lang="vi-VN" smtClean="0"/>
              <a:t>Khoa CNTT - CĐKT Lý Tự Trọng</a:t>
            </a:r>
            <a:endParaRPr lang="en-US"/>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hf hdr="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TG_01.sql"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TG_02.sql"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TG_03.sql"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TG_04.sql"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TG_05.sq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TG_06.sql"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TG_07.sql"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6600" b="1" smtClean="0"/>
              <a:t>TRIGGER</a:t>
            </a:r>
            <a:endParaRPr lang="en-US" sz="6600" b="1"/>
          </a:p>
        </p:txBody>
      </p:sp>
      <p:sp>
        <p:nvSpPr>
          <p:cNvPr id="3" name="Subtitle 2"/>
          <p:cNvSpPr>
            <a:spLocks noGrp="1"/>
          </p:cNvSpPr>
          <p:nvPr>
            <p:ph type="subTitle" idx="1"/>
          </p:nvPr>
        </p:nvSpPr>
        <p:spPr/>
        <p:txBody>
          <a:bodyPr/>
          <a:lstStyle/>
          <a:p>
            <a:r>
              <a:rPr lang="en-US" smtClean="0"/>
              <a:t>GV: Nguyễn Văn Danh</a:t>
            </a:r>
          </a:p>
          <a:p>
            <a:r>
              <a:rPr lang="en-US" smtClean="0"/>
              <a:t>Khoa: CNTT</a:t>
            </a:r>
          </a:p>
          <a:p>
            <a:r>
              <a:rPr lang="en-US" smtClean="0"/>
              <a:t>Trường: CCĐKT Lý Tự Trọng</a:t>
            </a:r>
            <a:endParaRPr lang="en-US"/>
          </a:p>
        </p:txBody>
      </p:sp>
      <p:sp>
        <p:nvSpPr>
          <p:cNvPr id="4" name="Footer Placeholder 3"/>
          <p:cNvSpPr>
            <a:spLocks noGrp="1"/>
          </p:cNvSpPr>
          <p:nvPr>
            <p:ph type="ftr" sz="quarter" idx="11"/>
          </p:nvPr>
        </p:nvSpPr>
        <p:spPr/>
        <p:txBody>
          <a:bodyPr/>
          <a:lstStyle/>
          <a:p>
            <a:r>
              <a:rPr lang="vi-VN" smtClean="0"/>
              <a:t>Khoa CNTT - CĐKT Lý Tự Trọng</a:t>
            </a:r>
            <a:endParaRPr lang="en-US"/>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a:t>
            </a:fld>
            <a:endParaRPr lang="en-US"/>
          </a:p>
        </p:txBody>
      </p:sp>
    </p:spTree>
    <p:extLst>
      <p:ext uri="{BB962C8B-B14F-4D97-AF65-F5344CB8AC3E}">
        <p14:creationId xmlns:p14="http://schemas.microsoft.com/office/powerpoint/2010/main" val="187032074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smtClean="0"/>
              <a:t>3.   Làm </a:t>
            </a:r>
            <a:r>
              <a:rPr lang="en-US" b="1"/>
              <a:t>cho trigger trở nên mất hiệu lực(disable trigger):</a:t>
            </a:r>
            <a:endParaRPr lang="en-US"/>
          </a:p>
        </p:txBody>
      </p:sp>
      <p:sp>
        <p:nvSpPr>
          <p:cNvPr id="3" name="Content Placeholder 2"/>
          <p:cNvSpPr>
            <a:spLocks noGrp="1"/>
          </p:cNvSpPr>
          <p:nvPr>
            <p:ph idx="1"/>
          </p:nvPr>
        </p:nvSpPr>
        <p:spPr/>
        <p:txBody>
          <a:bodyPr/>
          <a:lstStyle/>
          <a:p>
            <a:pPr marL="182880" lvl="1"/>
            <a:r>
              <a:rPr lang="en-US"/>
              <a:t>trong một số trường hợp bạn cần tạm thời tắt trigger(làm cho nó không còn hiệu lực).Ví dụ , bạn cần tắt bớt đi một số trigger để cô lập vấn đề cần gỡ rối, hoặc bạn cần sửa đổi dữ liệu , chuyển dữ liệu giữa hai databse …</a:t>
            </a:r>
          </a:p>
          <a:p>
            <a:pPr marL="0" indent="0">
              <a:buNone/>
            </a:pPr>
            <a:r>
              <a:rPr lang="en-US"/>
              <a:t>ALTER TABLE tên_bảng  DISABLE TRIGGER tên_trigger (ALL)</a:t>
            </a:r>
          </a:p>
          <a:p>
            <a:pPr marL="0" indent="0">
              <a:buNone/>
            </a:pPr>
            <a:r>
              <a:rPr lang="en-US"/>
              <a:t>ALL: từ khoá all là tắt tất cả các trigger trên bảng được chỉ định</a:t>
            </a:r>
          </a:p>
          <a:p>
            <a:endParaRPr lang="en-US"/>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10</a:t>
            </a:fld>
            <a:endParaRPr lang="en-US"/>
          </a:p>
        </p:txBody>
      </p:sp>
    </p:spTree>
    <p:extLst>
      <p:ext uri="{BB962C8B-B14F-4D97-AF65-F5344CB8AC3E}">
        <p14:creationId xmlns:p14="http://schemas.microsoft.com/office/powerpoint/2010/main" val="2584974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1" algn="l" rtl="0">
              <a:spcBef>
                <a:spcPct val="0"/>
              </a:spcBef>
            </a:pPr>
            <a:r>
              <a:rPr lang="en-US" sz="2800" smtClean="0"/>
              <a:t>4. </a:t>
            </a:r>
            <a:r>
              <a:rPr lang="en-US" sz="2800" b="1"/>
              <a:t>Làm cho trigger trở nên có hiệu lực(enable trigger</a:t>
            </a:r>
            <a:r>
              <a:rPr lang="en-US" sz="2800" b="1" smtClean="0"/>
              <a:t>)</a:t>
            </a:r>
            <a:endParaRPr lang="en-US" sz="2800"/>
          </a:p>
        </p:txBody>
      </p:sp>
      <p:sp>
        <p:nvSpPr>
          <p:cNvPr id="3" name="Content Placeholder 2"/>
          <p:cNvSpPr>
            <a:spLocks noGrp="1"/>
          </p:cNvSpPr>
          <p:nvPr>
            <p:ph idx="1"/>
          </p:nvPr>
        </p:nvSpPr>
        <p:spPr/>
        <p:txBody>
          <a:bodyPr/>
          <a:lstStyle/>
          <a:p>
            <a:pPr marL="0" indent="0">
              <a:buNone/>
            </a:pPr>
            <a:r>
              <a:rPr lang="en-US"/>
              <a:t>ALTER TABLE tên_bảng  ENABLE TRIGGER tên_trigger</a:t>
            </a:r>
          </a:p>
          <a:p>
            <a:pPr marL="0" indent="0">
              <a:buNone/>
            </a:pPr>
            <a:endParaRPr lang="en-US"/>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11</a:t>
            </a:fld>
            <a:endParaRPr lang="en-US"/>
          </a:p>
        </p:txBody>
      </p:sp>
    </p:spTree>
    <p:extLst>
      <p:ext uri="{BB962C8B-B14F-4D97-AF65-F5344CB8AC3E}">
        <p14:creationId xmlns:p14="http://schemas.microsoft.com/office/powerpoint/2010/main" val="28679933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1" algn="l" rtl="0">
              <a:spcBef>
                <a:spcPct val="0"/>
              </a:spcBef>
            </a:pPr>
            <a:r>
              <a:rPr lang="en-US" sz="2800" smtClean="0"/>
              <a:t>5. </a:t>
            </a:r>
            <a:r>
              <a:rPr lang="en-US" sz="2800" b="1"/>
              <a:t>Các hàm và lệnh hệ thông hay dùng khi xây dựng </a:t>
            </a:r>
            <a:r>
              <a:rPr lang="en-US" sz="2800" b="1" smtClean="0"/>
              <a:t>Trigger</a:t>
            </a:r>
            <a:endParaRPr lang="en-US" sz="2800"/>
          </a:p>
        </p:txBody>
      </p:sp>
      <p:sp>
        <p:nvSpPr>
          <p:cNvPr id="3" name="Content Placeholder 2"/>
          <p:cNvSpPr>
            <a:spLocks noGrp="1"/>
          </p:cNvSpPr>
          <p:nvPr>
            <p:ph idx="1"/>
          </p:nvPr>
        </p:nvSpPr>
        <p:spPr/>
        <p:txBody>
          <a:bodyPr>
            <a:normAutofit fontScale="92500"/>
          </a:bodyPr>
          <a:lstStyle/>
          <a:p>
            <a:pPr lvl="0"/>
            <a:r>
              <a:rPr lang="en-US" b="1"/>
              <a:t>Hàm @@ROWCOUNT</a:t>
            </a:r>
            <a:r>
              <a:rPr lang="en-US"/>
              <a:t>: trả về số dòng bị ảnh hưởng bởi câu lệnh T-SQL ngay trước đó trong Trigger.</a:t>
            </a:r>
          </a:p>
          <a:p>
            <a:pPr lvl="0"/>
            <a:r>
              <a:rPr lang="en-US" b="1"/>
              <a:t>Lệnh RETURN</a:t>
            </a:r>
            <a:r>
              <a:rPr lang="en-US"/>
              <a:t>: Nếu không có dòng nào bị ảnh hưởng bởi biến cố INSERT, UPDATE, DELETE, trigger vẫn kích hoạt. trong trường hợp này, bạn có thể dùng câu lệnh RETURN để chấm dứt việc thi hành không cần thiết các câu lệnh của trigger. Nói chung, RETURN được dùng tại các vị trí trong Trigger mà tại đó bạn muốn chấm dứt việc thi hành tiếp tục các câu lệnh khác của trigger.</a:t>
            </a:r>
          </a:p>
          <a:p>
            <a:pPr lvl="0"/>
            <a:r>
              <a:rPr lang="en-US" b="1"/>
              <a:t>Lệnh RAISERROR</a:t>
            </a:r>
            <a:r>
              <a:rPr lang="en-US"/>
              <a:t>:</a:t>
            </a:r>
            <a:r>
              <a:rPr lang="en-US" b="1"/>
              <a:t> </a:t>
            </a:r>
            <a:r>
              <a:rPr lang="en-US"/>
              <a:t>được sử dụng để hiển thị thông báo lỗi.</a:t>
            </a:r>
          </a:p>
          <a:p>
            <a:pPr lvl="0"/>
            <a:r>
              <a:rPr lang="en-US" b="1"/>
              <a:t>Lệnh COMMIT</a:t>
            </a:r>
            <a:r>
              <a:rPr lang="en-US"/>
              <a:t>:</a:t>
            </a:r>
            <a:r>
              <a:rPr lang="en-US" b="1"/>
              <a:t> </a:t>
            </a:r>
            <a:r>
              <a:rPr lang="en-US"/>
              <a:t>khi một giao tác hoàn toàn thành công , phát ra lệnh COMMIT là để chấp nhận cho sự thay đổi của dự liệu .</a:t>
            </a:r>
          </a:p>
          <a:p>
            <a:pPr lvl="0"/>
            <a:r>
              <a:rPr lang="en-US" b="1"/>
              <a:t>Lệnh ROLLBACK</a:t>
            </a:r>
            <a:r>
              <a:rPr lang="en-US"/>
              <a:t>: quay lui giao tác khi hành động thất bại.  </a:t>
            </a:r>
          </a:p>
          <a:p>
            <a:endParaRPr lang="en-US"/>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12</a:t>
            </a:fld>
            <a:endParaRPr lang="en-US"/>
          </a:p>
        </p:txBody>
      </p:sp>
    </p:spTree>
    <p:extLst>
      <p:ext uri="{BB962C8B-B14F-4D97-AF65-F5344CB8AC3E}">
        <p14:creationId xmlns:p14="http://schemas.microsoft.com/office/powerpoint/2010/main" val="3635181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Ví dụ 1: </a:t>
            </a:r>
            <a:endParaRPr lang="en-US"/>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13</a:t>
            </a:fld>
            <a:endParaRPr lang="en-US"/>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047854087"/>
              </p:ext>
            </p:extLst>
          </p:nvPr>
        </p:nvGraphicFramePr>
        <p:xfrm>
          <a:off x="457200" y="1600200"/>
          <a:ext cx="8229600" cy="4876800"/>
        </p:xfrm>
        <a:graphic>
          <a:graphicData uri="http://schemas.openxmlformats.org/drawingml/2006/table">
            <a:tbl>
              <a:tblPr>
                <a:tableStyleId>{5C22544A-7EE6-4342-B048-85BDC9FD1C3A}</a:tableStyleId>
              </a:tblPr>
              <a:tblGrid>
                <a:gridCol w="8229600"/>
              </a:tblGrid>
              <a:tr h="4876800">
                <a:tc>
                  <a:txBody>
                    <a:bodyPr/>
                    <a:lstStyle/>
                    <a:p>
                      <a:pPr marL="0" marR="0" algn="just">
                        <a:lnSpc>
                          <a:spcPct val="150000"/>
                        </a:lnSpc>
                        <a:spcBef>
                          <a:spcPts val="0"/>
                        </a:spcBef>
                        <a:spcAft>
                          <a:spcPts val="0"/>
                        </a:spcAft>
                      </a:pPr>
                      <a:r>
                        <a:rPr lang="en-US" sz="2000" smtClean="0">
                          <a:effectLst/>
                        </a:rPr>
                        <a:t>Kiểm </a:t>
                      </a:r>
                      <a:r>
                        <a:rPr lang="en-US" sz="2000">
                          <a:effectLst/>
                        </a:rPr>
                        <a:t>tra ràng buọc khoá ngoại trên table DONDH với yêu cầu : khi thêm mới mẩu tin trên table này, kiểm tra giá trị trên cột MaNhaCC(mã nhà cung cấp), nếu giá trị này chưa có trong table NHACC thì bỏ qua thao tác thêm và hiển thị thông báo lỗi.</a:t>
                      </a:r>
                      <a:endParaRPr lang="en-US" sz="2000">
                        <a:effectLst/>
                        <a:latin typeface="Times New Roman"/>
                        <a:ea typeface="SimSun"/>
                      </a:endParaRPr>
                    </a:p>
                  </a:txBody>
                  <a:tcPr marL="114300" marR="114300" marT="0" marB="0"/>
                </a:tc>
              </a:tr>
            </a:tbl>
          </a:graphicData>
        </a:graphic>
      </p:graphicFrame>
      <p:sp>
        <p:nvSpPr>
          <p:cNvPr id="12" name="Rectangle 2"/>
          <p:cNvSpPr>
            <a:spLocks noChangeArrowheads="1"/>
          </p:cNvSpPr>
          <p:nvPr/>
        </p:nvSpPr>
        <p:spPr bwMode="auto">
          <a:xfrm>
            <a:off x="457200" y="4135715"/>
            <a:ext cx="52578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b="0" i="0" u="none" strike="noStrike" cap="none" normalizeH="0" baseline="0" smtClean="0">
                <a:ln>
                  <a:noFill/>
                </a:ln>
                <a:solidFill>
                  <a:srgbClr val="002060"/>
                </a:solidFill>
                <a:effectLst/>
                <a:latin typeface="Times New Roman" pitchFamily="18" charset="0"/>
                <a:ea typeface="SimSun" pitchFamily="2" charset="-122"/>
                <a:cs typeface="Times New Roman" pitchFamily="18" charset="0"/>
                <a:hlinkClick r:id="rId2" action="ppaction://hlinkfile"/>
              </a:rPr>
              <a:t>Xem ví dụ :TG_01</a:t>
            </a:r>
            <a:r>
              <a:rPr kumimoji="0" lang="en-US" altLang="zh-CN" sz="1050" b="0" i="0" u="none" strike="noStrike" cap="none" normalizeH="0" baseline="0" smtClean="0">
                <a:ln>
                  <a:noFill/>
                </a:ln>
                <a:solidFill>
                  <a:schemeClr val="tx1"/>
                </a:solidFill>
                <a:effectLst/>
                <a:latin typeface="Arial" pitchFamily="34" charset="0"/>
                <a:cs typeface="Arial" pitchFamily="34" charset="0"/>
                <a:hlinkClick r:id="rId2" action="ppaction://hlinkfile"/>
              </a:rPr>
              <a:t> </a:t>
            </a:r>
            <a:endParaRPr kumimoji="0" lang="en-US" altLang="zh-CN" sz="28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2850637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90600"/>
          </a:xfrm>
        </p:spPr>
        <p:txBody>
          <a:bodyPr>
            <a:normAutofit/>
          </a:bodyPr>
          <a:lstStyle/>
          <a:p>
            <a:pPr lvl="1" algn="l" rtl="0">
              <a:spcBef>
                <a:spcPct val="0"/>
              </a:spcBef>
            </a:pPr>
            <a:r>
              <a:rPr lang="en-US" sz="2800" smtClean="0"/>
              <a:t>6. </a:t>
            </a:r>
            <a:r>
              <a:rPr lang="en-US" sz="2800" b="1"/>
              <a:t>Các thao tác lập trình TRIGGER phổ </a:t>
            </a:r>
            <a:r>
              <a:rPr lang="en-US" sz="2800" b="1" smtClean="0"/>
              <a:t>biến</a:t>
            </a:r>
            <a:endParaRPr lang="en-US" sz="2800"/>
          </a:p>
        </p:txBody>
      </p:sp>
      <p:sp>
        <p:nvSpPr>
          <p:cNvPr id="3" name="Content Placeholder 2"/>
          <p:cNvSpPr>
            <a:spLocks noGrp="1"/>
          </p:cNvSpPr>
          <p:nvPr>
            <p:ph idx="1"/>
          </p:nvPr>
        </p:nvSpPr>
        <p:spPr>
          <a:xfrm>
            <a:off x="457200" y="1143000"/>
            <a:ext cx="8229600" cy="5334000"/>
          </a:xfrm>
        </p:spPr>
        <p:txBody>
          <a:bodyPr>
            <a:normAutofit fontScale="92500" lnSpcReduction="10000"/>
          </a:bodyPr>
          <a:lstStyle/>
          <a:p>
            <a:pPr marL="0" lvl="1" indent="0">
              <a:buNone/>
            </a:pPr>
            <a:r>
              <a:rPr lang="en-US" b="1" smtClean="0"/>
              <a:t>6.1  Ví </a:t>
            </a:r>
            <a:r>
              <a:rPr lang="en-US" b="1"/>
              <a:t>dụ về TRIGGER LỒNG </a:t>
            </a:r>
            <a:r>
              <a:rPr lang="en-US" b="1" smtClean="0"/>
              <a:t>NHAU:</a:t>
            </a:r>
          </a:p>
          <a:p>
            <a:r>
              <a:rPr lang="en-US"/>
              <a:t>Thông thường khi cập nhật dữ liệu trong bảng CTPXUAT,CTPNHAP thì chúng ta phải xây dựng TRIGGER cho bảng TONKHO để các cột trong bảng TONKHO tự động cập nhật.Gỉai quyết vấn đề trên ta làm như sau:</a:t>
            </a:r>
          </a:p>
          <a:p>
            <a:pPr lvl="0"/>
            <a:r>
              <a:rPr lang="en-US"/>
              <a:t>Các xử lý cập nhật cột tổng số lượng nhập hoặc tổng số lượng xuất được viết trong trigger của các bảng CTPNHAP, CTPXUAT.</a:t>
            </a:r>
          </a:p>
          <a:p>
            <a:pPr lvl="0"/>
            <a:r>
              <a:rPr lang="en-US"/>
              <a:t>Xử lý cập nhật lại giá trị của cột số lượng cuối kỳ được viết trong trigger của bảng TONKHO.</a:t>
            </a:r>
          </a:p>
          <a:p>
            <a:r>
              <a:rPr lang="en-US"/>
              <a:t>Khi đó bản thân các trigger của bảng CTPNHAP, CTPXUAT  sẽ thực hiện các lệnh cập nhật dữ liệu trên bảng TONKHO, lúc này trigger của  bảng TONKHO sẽ được kích hoạt thực hiện chỉ để tính lại giá trị cột số lượng cuối kỳ khi các cột số lượng nhập hoặc số lượng xuất bị thay đổi </a:t>
            </a:r>
            <a:r>
              <a:rPr lang="en-US" smtClean="0"/>
              <a:t>.</a:t>
            </a:r>
          </a:p>
          <a:p>
            <a:r>
              <a:rPr lang="en-US">
                <a:hlinkClick r:id="rId2" action="ppaction://hlinkfile"/>
              </a:rPr>
              <a:t>CREATE TRIGGER trên bảng TONKHO như sau:</a:t>
            </a:r>
            <a:endParaRPr lang="en-US"/>
          </a:p>
          <a:p>
            <a:pPr marL="0" indent="0">
              <a:buNone/>
            </a:pPr>
            <a:endParaRPr lang="en-US"/>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14</a:t>
            </a:fld>
            <a:endParaRPr lang="en-US"/>
          </a:p>
        </p:txBody>
      </p:sp>
    </p:spTree>
    <p:extLst>
      <p:ext uri="{BB962C8B-B14F-4D97-AF65-F5344CB8AC3E}">
        <p14:creationId xmlns:p14="http://schemas.microsoft.com/office/powerpoint/2010/main" val="2891587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1" algn="l" rtl="0">
              <a:spcBef>
                <a:spcPct val="0"/>
              </a:spcBef>
            </a:pPr>
            <a:r>
              <a:rPr lang="en-US" sz="2800" smtClean="0"/>
              <a:t>6.2 </a:t>
            </a:r>
            <a:r>
              <a:rPr lang="en-US" sz="2800" b="1"/>
              <a:t>Trigger kiểm tra ràng buộc dữ </a:t>
            </a:r>
            <a:r>
              <a:rPr lang="en-US" sz="2800" b="1" smtClean="0"/>
              <a:t>liệu</a:t>
            </a:r>
            <a:endParaRPr lang="en-US" sz="2800"/>
          </a:p>
        </p:txBody>
      </p:sp>
      <p:sp>
        <p:nvSpPr>
          <p:cNvPr id="3" name="Content Placeholder 2"/>
          <p:cNvSpPr>
            <a:spLocks noGrp="1"/>
          </p:cNvSpPr>
          <p:nvPr>
            <p:ph idx="1"/>
          </p:nvPr>
        </p:nvSpPr>
        <p:spPr/>
        <p:txBody>
          <a:bodyPr>
            <a:normAutofit lnSpcReduction="10000"/>
          </a:bodyPr>
          <a:lstStyle/>
          <a:p>
            <a:r>
              <a:rPr lang="en-US"/>
              <a:t>Trong phần còn lại của bài này, tôi trình bày chi tiết xử lý bên trong trigger để có thể thực hiện việc kiểm tra các ràng buộc toàn ven dữ liệu phức tạp. Tôi chia các hành động cập nhật dữ liệu là 3 sự kiện rời rạc.Thêm(Insert), Sửa (Update), Xoá(Delete) nhằm giúp các bạn phân biệt rõ ràng các xử lý thường dùng bên trong các sự kiện đó.</a:t>
            </a:r>
          </a:p>
          <a:p>
            <a:r>
              <a:rPr lang="en-US" b="1" smtClean="0"/>
              <a:t>6.2.1</a:t>
            </a:r>
            <a:r>
              <a:rPr lang="en-US" smtClean="0"/>
              <a:t>. </a:t>
            </a:r>
            <a:r>
              <a:rPr lang="en-US" b="1" u="sng"/>
              <a:t>Khi thêm mới mẩu tin</a:t>
            </a:r>
            <a:r>
              <a:rPr lang="en-US" b="1"/>
              <a:t>:</a:t>
            </a:r>
            <a:r>
              <a:rPr lang="en-US"/>
              <a:t>Thông thường bên trong trigger sẽ có một số các kiểm tra ràng buộc toàn vẹn dữ liệu là:</a:t>
            </a:r>
          </a:p>
          <a:p>
            <a:pPr lvl="1"/>
            <a:r>
              <a:rPr lang="en-US" b="1"/>
              <a:t>khoá ngoại</a:t>
            </a:r>
            <a:endParaRPr lang="en-US"/>
          </a:p>
          <a:p>
            <a:pPr lvl="1"/>
            <a:r>
              <a:rPr lang="en-US" b="1"/>
              <a:t>Miền giá trị</a:t>
            </a:r>
            <a:endParaRPr lang="en-US"/>
          </a:p>
          <a:p>
            <a:pPr lvl="1"/>
            <a:r>
              <a:rPr lang="en-US" b="1"/>
              <a:t>Liên thuộc tính trong cùng một bảng</a:t>
            </a:r>
            <a:endParaRPr lang="en-US"/>
          </a:p>
          <a:p>
            <a:pPr lvl="1"/>
            <a:r>
              <a:rPr lang="en-US" b="1"/>
              <a:t>Liên thuộc tính của nhiều bảng khác nhau</a:t>
            </a:r>
            <a:endParaRPr lang="en-US"/>
          </a:p>
          <a:p>
            <a:endParaRPr lang="en-US"/>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15</a:t>
            </a:fld>
            <a:endParaRPr lang="en-US"/>
          </a:p>
        </p:txBody>
      </p:sp>
    </p:spTree>
    <p:extLst>
      <p:ext uri="{BB962C8B-B14F-4D97-AF65-F5344CB8AC3E}">
        <p14:creationId xmlns:p14="http://schemas.microsoft.com/office/powerpoint/2010/main" val="471977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a:t>Ví dụ: </a:t>
            </a:r>
            <a:endParaRPr lang="en-US"/>
          </a:p>
        </p:txBody>
      </p:sp>
      <p:sp>
        <p:nvSpPr>
          <p:cNvPr id="3" name="Content Placeholder 2"/>
          <p:cNvSpPr>
            <a:spLocks noGrp="1"/>
          </p:cNvSpPr>
          <p:nvPr>
            <p:ph idx="1"/>
          </p:nvPr>
        </p:nvSpPr>
        <p:spPr/>
        <p:txBody>
          <a:bodyPr/>
          <a:lstStyle/>
          <a:p>
            <a:r>
              <a:rPr lang="en-US"/>
              <a:t>T</a:t>
            </a:r>
            <a:r>
              <a:rPr lang="en-US" smtClean="0"/>
              <a:t>ạo </a:t>
            </a:r>
            <a:r>
              <a:rPr lang="en-US"/>
              <a:t>trigger cho phiếu nhập (bảng PNHAP) khi người dùng thêm mới một phiếu nhập. Yêu cầu kiểm tra ràng buôc toàn vẹn dữ liệu bao gồm: </a:t>
            </a:r>
          </a:p>
          <a:p>
            <a:pPr lvl="0"/>
            <a:r>
              <a:rPr lang="en-US"/>
              <a:t>Khoá ngoại: kiểm tra số đặt hàng phải tồn tại trong bảng đơn đặt hàng. </a:t>
            </a:r>
          </a:p>
          <a:p>
            <a:pPr lvl="0"/>
            <a:r>
              <a:rPr lang="en-US"/>
              <a:t>Miền giá trị : cần kiểm tra ngày giao hàng phải sau ngày đặt hàng.</a:t>
            </a:r>
          </a:p>
          <a:p>
            <a:r>
              <a:rPr lang="en-US" b="1">
                <a:hlinkClick r:id="rId2" action="ppaction://hlinkfile"/>
              </a:rPr>
              <a:t>Xem TG_03</a:t>
            </a:r>
            <a:endParaRPr lang="en-US"/>
          </a:p>
          <a:p>
            <a:pPr marL="0" indent="0">
              <a:buNone/>
            </a:pPr>
            <a:endParaRPr lang="en-US"/>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16</a:t>
            </a:fld>
            <a:endParaRPr lang="en-US"/>
          </a:p>
        </p:txBody>
      </p:sp>
    </p:spTree>
    <p:extLst>
      <p:ext uri="{BB962C8B-B14F-4D97-AF65-F5344CB8AC3E}">
        <p14:creationId xmlns:p14="http://schemas.microsoft.com/office/powerpoint/2010/main" val="1593342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6.2.2</a:t>
            </a:r>
            <a:r>
              <a:rPr lang="en-US" b="1"/>
              <a:t>. </a:t>
            </a:r>
            <a:r>
              <a:rPr lang="en-US" b="1" u="sng"/>
              <a:t>Khi huỷ bỏ mẩu tin:</a:t>
            </a:r>
            <a:endParaRPr lang="en-US"/>
          </a:p>
        </p:txBody>
      </p:sp>
      <p:sp>
        <p:nvSpPr>
          <p:cNvPr id="3" name="Content Placeholder 2"/>
          <p:cNvSpPr>
            <a:spLocks noGrp="1"/>
          </p:cNvSpPr>
          <p:nvPr>
            <p:ph idx="1"/>
          </p:nvPr>
        </p:nvSpPr>
        <p:spPr/>
        <p:txBody>
          <a:bodyPr/>
          <a:lstStyle/>
          <a:p>
            <a:r>
              <a:rPr lang="en-US" smtClean="0"/>
              <a:t>trong </a:t>
            </a:r>
            <a:r>
              <a:rPr lang="en-US"/>
              <a:t>các trigger huỷ bỏ dữ liệu thì dữ liệu vừa được huỷ bỏ sẽ được lưu trữ tạm thời trong bảng deleted. Chúng ta sẽ tham chiếu đến bảng deleted để lây giá trị của các dữ liệu vừa bị huỷ bỏ dùng cho việc kiểm tra ràng buộc toàn vẹn khoá ngoại</a:t>
            </a:r>
            <a:r>
              <a:rPr lang="en-US" smtClean="0"/>
              <a:t>.</a:t>
            </a:r>
          </a:p>
          <a:p>
            <a:r>
              <a:rPr lang="en-US" b="1"/>
              <a:t>Ví dụ:</a:t>
            </a:r>
            <a:r>
              <a:rPr lang="en-US"/>
              <a:t> xoá đơn đặt hàng bên trong bảng DONDH cần kiểm tra các ràng buộc toàn vẹn như sau</a:t>
            </a:r>
          </a:p>
          <a:p>
            <a:r>
              <a:rPr lang="en-US" b="1"/>
              <a:t>	</a:t>
            </a:r>
            <a:r>
              <a:rPr lang="en-US"/>
              <a:t>Kiểm tra xem đơn đăt hàng này có nhập hàng hay chưa?Nếu đã có thì không được huỷ.</a:t>
            </a:r>
          </a:p>
          <a:p>
            <a:r>
              <a:rPr lang="en-US"/>
              <a:t>	Ngược lại cho phép huỷ tự động trên bảng CTDONDH</a:t>
            </a:r>
          </a:p>
          <a:p>
            <a:r>
              <a:rPr lang="en-US" b="1"/>
              <a:t>	</a:t>
            </a:r>
            <a:r>
              <a:rPr lang="en-US" b="1">
                <a:hlinkClick r:id="rId2" action="ppaction://hlinkfile"/>
              </a:rPr>
              <a:t>Xem vi du TG_04</a:t>
            </a:r>
            <a:endParaRPr lang="en-US"/>
          </a:p>
          <a:p>
            <a:endParaRPr lang="en-US"/>
          </a:p>
          <a:p>
            <a:endParaRPr lang="en-US"/>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pPr algn="r"/>
            <a:fld id="{B6F15528-21DE-4FAA-801E-634DDDAF4B2B}" type="slidenum">
              <a:rPr lang="en-US" smtClean="0"/>
              <a:pPr algn="r"/>
              <a:t>17</a:t>
            </a:fld>
            <a:endParaRPr lang="en-US"/>
          </a:p>
        </p:txBody>
      </p:sp>
    </p:spTree>
    <p:extLst>
      <p:ext uri="{BB962C8B-B14F-4D97-AF65-F5344CB8AC3E}">
        <p14:creationId xmlns:p14="http://schemas.microsoft.com/office/powerpoint/2010/main" val="770017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6.2.3</a:t>
            </a:r>
            <a:r>
              <a:rPr lang="en-US" b="1"/>
              <a:t>. </a:t>
            </a:r>
            <a:r>
              <a:rPr lang="en-US" b="1" u="sng"/>
              <a:t>Khi sửa đổi mẩu tin:</a:t>
            </a:r>
            <a:endParaRPr lang="en-US"/>
          </a:p>
        </p:txBody>
      </p:sp>
      <p:sp>
        <p:nvSpPr>
          <p:cNvPr id="3" name="Content Placeholder 2"/>
          <p:cNvSpPr>
            <a:spLocks noGrp="1"/>
          </p:cNvSpPr>
          <p:nvPr>
            <p:ph idx="1"/>
          </p:nvPr>
        </p:nvSpPr>
        <p:spPr/>
        <p:txBody>
          <a:bodyPr>
            <a:normAutofit fontScale="92500" lnSpcReduction="20000"/>
          </a:bodyPr>
          <a:lstStyle/>
          <a:p>
            <a:r>
              <a:rPr lang="en-US"/>
              <a:t>H</a:t>
            </a:r>
            <a:r>
              <a:rPr lang="en-US" smtClean="0"/>
              <a:t>ành </a:t>
            </a:r>
            <a:r>
              <a:rPr lang="en-US"/>
              <a:t>động sửa đổi dữ liệu bên dưới của SQL-Server thực chất là sự kết hợp của 2 hành động đi kèm là: xoá dữ liệu cũ hiện có và thêm lại dữ liệu mới đã được sửa đổi. do đó bảng inserted sẽ chứa đựng dữ liệu mới sau khi sửa đổi và bảng deleted chứa dữ liệu cũ trước khi sửa đổi. Vì thế trong trigger sửa đổi chúng ta có thể tham chiếu đến cùng lúc hai bảng Inserted và Deleted.</a:t>
            </a:r>
          </a:p>
          <a:p>
            <a:r>
              <a:rPr lang="en-US" b="1" smtClean="0"/>
              <a:t>	Để </a:t>
            </a:r>
            <a:r>
              <a:rPr lang="en-US" b="1"/>
              <a:t>kiểm tra giá trị dữ liệu của một cột bên trong bảng </a:t>
            </a:r>
            <a:r>
              <a:rPr lang="en-US"/>
              <a:t>có bị thay đổi trong các trigger sửa đổi dữ liệu hay chưa ta dùng hàm UPDATE. Cú pháp hàm như sau</a:t>
            </a:r>
          </a:p>
          <a:p>
            <a:r>
              <a:rPr lang="en-US" b="1"/>
              <a:t>		UPDATE   (tên_cột)    (biểu thức luận lý)</a:t>
            </a:r>
            <a:endParaRPr lang="en-US"/>
          </a:p>
          <a:p>
            <a:r>
              <a:rPr lang="en-US" b="1"/>
              <a:t>	</a:t>
            </a:r>
            <a:r>
              <a:rPr lang="en-US" b="1" smtClean="0"/>
              <a:t>Trong </a:t>
            </a:r>
            <a:r>
              <a:rPr lang="en-US" b="1"/>
              <a:t>đó: tên_cột: </a:t>
            </a:r>
            <a:r>
              <a:rPr lang="en-US"/>
              <a:t>là tên cột mà ta muốn kiểm tra dữ liệu tại đó có bị sửa đổi hay chưa:</a:t>
            </a:r>
          </a:p>
          <a:p>
            <a:r>
              <a:rPr lang="en-US" b="1"/>
              <a:t>		Biểu_thức_luận_lý:</a:t>
            </a:r>
            <a:r>
              <a:rPr lang="en-US"/>
              <a:t>trả về True khi giá trị dữ liệu trên cột cần kiểm tra đã bị sửa đổi, ngược lại trả về false.</a:t>
            </a:r>
          </a:p>
          <a:p>
            <a:endParaRPr lang="en-US"/>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18</a:t>
            </a:fld>
            <a:endParaRPr lang="en-US"/>
          </a:p>
        </p:txBody>
      </p:sp>
    </p:spTree>
    <p:extLst>
      <p:ext uri="{BB962C8B-B14F-4D97-AF65-F5344CB8AC3E}">
        <p14:creationId xmlns:p14="http://schemas.microsoft.com/office/powerpoint/2010/main" val="4232746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a:t>Ví dụ:</a:t>
            </a:r>
            <a:endParaRPr lang="en-US"/>
          </a:p>
        </p:txBody>
      </p:sp>
      <p:sp>
        <p:nvSpPr>
          <p:cNvPr id="3" name="Content Placeholder 2"/>
          <p:cNvSpPr>
            <a:spLocks noGrp="1"/>
          </p:cNvSpPr>
          <p:nvPr>
            <p:ph idx="1"/>
          </p:nvPr>
        </p:nvSpPr>
        <p:spPr/>
        <p:txBody>
          <a:bodyPr/>
          <a:lstStyle/>
          <a:p>
            <a:r>
              <a:rPr lang="en-US"/>
              <a:t>T</a:t>
            </a:r>
            <a:r>
              <a:rPr lang="en-US" smtClean="0"/>
              <a:t>ạo </a:t>
            </a:r>
            <a:r>
              <a:rPr lang="en-US"/>
              <a:t>trigger , khi người dùng muốn thay đổi một số thông tin trong bảng DONDH. Yêu cầu kiểm tra ràng buộc toàn vẹn dữ liệu như sau.</a:t>
            </a:r>
          </a:p>
          <a:p>
            <a:r>
              <a:rPr lang="en-US" b="1"/>
              <a:t>	</a:t>
            </a:r>
            <a:r>
              <a:rPr lang="en-US"/>
              <a:t>không cho phép sửa đổi dữ liệu   tại các cột số đặt hàng hoặc mã nhà cung cấp vì khi đó dữ liệu sẽ bị ảnh hưởng đến nhiều bảng liên quan khác.</a:t>
            </a:r>
          </a:p>
          <a:p>
            <a:r>
              <a:rPr lang="en-US"/>
              <a:t>	Khi sử đổi giá trị cột ngày đặt hàngthì phải đảm bảo luôn luôn trước ngày nhập hàng đầu tiên của số đặt hàng đó(nếu đơn đặt hàng đã có nhập hàng).</a:t>
            </a:r>
          </a:p>
          <a:p>
            <a:r>
              <a:rPr lang="en-US"/>
              <a:t>	</a:t>
            </a:r>
            <a:r>
              <a:rPr lang="en-US">
                <a:hlinkClick r:id="rId2" action="ppaction://hlinkfile"/>
              </a:rPr>
              <a:t>Xem ví dụ:TG_05</a:t>
            </a:r>
            <a:endParaRPr lang="en-US"/>
          </a:p>
          <a:p>
            <a:endParaRPr lang="en-US"/>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19</a:t>
            </a:fld>
            <a:endParaRPr lang="en-US"/>
          </a:p>
        </p:txBody>
      </p:sp>
    </p:spTree>
    <p:extLst>
      <p:ext uri="{BB962C8B-B14F-4D97-AF65-F5344CB8AC3E}">
        <p14:creationId xmlns:p14="http://schemas.microsoft.com/office/powerpoint/2010/main" val="1979628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a:t>Mục tiêu bài học</a:t>
            </a:r>
            <a:r>
              <a:rPr lang="en-US" b="1" smtClean="0"/>
              <a:t>:</a:t>
            </a:r>
            <a:endParaRPr lang="en-US"/>
          </a:p>
        </p:txBody>
      </p:sp>
      <p:sp>
        <p:nvSpPr>
          <p:cNvPr id="3" name="Content Placeholder 2"/>
          <p:cNvSpPr>
            <a:spLocks noGrp="1"/>
          </p:cNvSpPr>
          <p:nvPr>
            <p:ph idx="1"/>
          </p:nvPr>
        </p:nvSpPr>
        <p:spPr/>
        <p:txBody>
          <a:bodyPr/>
          <a:lstStyle/>
          <a:p>
            <a:pPr lvl="0"/>
            <a:r>
              <a:rPr lang="en-US"/>
              <a:t>Định </a:t>
            </a:r>
            <a:r>
              <a:rPr lang="en-US" smtClean="0"/>
              <a:t>nghĩa ra các trigger</a:t>
            </a:r>
            <a:endParaRPr lang="en-US"/>
          </a:p>
        </p:txBody>
      </p:sp>
      <p:sp>
        <p:nvSpPr>
          <p:cNvPr id="4" name="Footer Placeholder 3"/>
          <p:cNvSpPr>
            <a:spLocks noGrp="1"/>
          </p:cNvSpPr>
          <p:nvPr>
            <p:ph type="ftr" sz="quarter" idx="11"/>
          </p:nvPr>
        </p:nvSpPr>
        <p:spPr/>
        <p:txBody>
          <a:bodyPr/>
          <a:lstStyle/>
          <a:p>
            <a:r>
              <a:rPr lang="vi-VN" smtClean="0"/>
              <a:t>Khoa CNTT - CĐKT Lý Tự Trọng</a:t>
            </a:r>
            <a:endParaRPr lang="en-US"/>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a:t>
            </a:fld>
            <a:endParaRPr lang="en-US"/>
          </a:p>
        </p:txBody>
      </p:sp>
    </p:spTree>
    <p:extLst>
      <p:ext uri="{BB962C8B-B14F-4D97-AF65-F5344CB8AC3E}">
        <p14:creationId xmlns:p14="http://schemas.microsoft.com/office/powerpoint/2010/main" val="687766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1" algn="l" rtl="0">
              <a:spcBef>
                <a:spcPct val="0"/>
              </a:spcBef>
            </a:pPr>
            <a:r>
              <a:rPr lang="en-US" sz="3200" smtClean="0"/>
              <a:t>6.3 </a:t>
            </a:r>
            <a:r>
              <a:rPr lang="en-US" sz="3200" b="1"/>
              <a:t>Trigger cập nhật giá trị tự </a:t>
            </a:r>
            <a:r>
              <a:rPr lang="en-US" sz="3200" b="1" smtClean="0"/>
              <a:t>động</a:t>
            </a:r>
            <a:r>
              <a:rPr lang="en-US" sz="3200" smtClean="0"/>
              <a:t> </a:t>
            </a:r>
            <a:endParaRPr lang="en-US" sz="3200"/>
          </a:p>
        </p:txBody>
      </p:sp>
      <p:sp>
        <p:nvSpPr>
          <p:cNvPr id="3" name="Content Placeholder 2"/>
          <p:cNvSpPr>
            <a:spLocks noGrp="1"/>
          </p:cNvSpPr>
          <p:nvPr>
            <p:ph idx="1"/>
          </p:nvPr>
        </p:nvSpPr>
        <p:spPr/>
        <p:txBody>
          <a:bodyPr>
            <a:normAutofit lnSpcReduction="10000"/>
          </a:bodyPr>
          <a:lstStyle/>
          <a:p>
            <a:r>
              <a:rPr lang="en-US"/>
              <a:t>Bên cạnh việc kiểm tra các ràng buộc toàn vẹn dữ liệu khi dữ liệu bị cập nhật bởi người dùng , trigger còn có một tính năng ưu việt nữa đó chính là việc tính toán các giá trị và cập nhật tự động vào các cột của một bảng dữ liệu nào đó . thông thường các bảng dữ liệu này được hình thành dựa vào số liệu của một hoặc nhiều bảng khác bên trong cơ sở dữ liệu.</a:t>
            </a:r>
          </a:p>
          <a:p>
            <a:r>
              <a:rPr lang="en-US"/>
              <a:t>Ví dụ:dữ liệu của bảng TONKHO sẽ được tính tự động từ dữ liệu của các bảng liên quan như PNHAP, CTPNHAP,PXUAT, CTPXUAT.</a:t>
            </a:r>
          </a:p>
          <a:p>
            <a:r>
              <a:rPr lang="en-US"/>
              <a:t>Trong phần này tôi trình bày các sự kiện làm ảnh hưởng đến việc cập nhật tự động bảng TONKHO như Thêm, xoá, sửa</a:t>
            </a:r>
            <a:r>
              <a:rPr lang="en-US" smtClean="0"/>
              <a:t>.</a:t>
            </a:r>
            <a:endParaRPr lang="en-US"/>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20</a:t>
            </a:fld>
            <a:endParaRPr lang="en-US"/>
          </a:p>
        </p:txBody>
      </p:sp>
    </p:spTree>
    <p:extLst>
      <p:ext uri="{BB962C8B-B14F-4D97-AF65-F5344CB8AC3E}">
        <p14:creationId xmlns:p14="http://schemas.microsoft.com/office/powerpoint/2010/main" val="1653120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6.3.1 </a:t>
            </a:r>
            <a:r>
              <a:rPr lang="en-US" b="1"/>
              <a:t>Khi thêm mới mẩu tin</a:t>
            </a:r>
            <a:endParaRPr lang="en-US"/>
          </a:p>
        </p:txBody>
      </p:sp>
      <p:sp>
        <p:nvSpPr>
          <p:cNvPr id="3" name="Content Placeholder 2"/>
          <p:cNvSpPr>
            <a:spLocks noGrp="1"/>
          </p:cNvSpPr>
          <p:nvPr>
            <p:ph idx="1"/>
          </p:nvPr>
        </p:nvSpPr>
        <p:spPr/>
        <p:txBody>
          <a:bodyPr/>
          <a:lstStyle/>
          <a:p>
            <a:r>
              <a:rPr lang="en-US" b="1"/>
              <a:t>khi thêm </a:t>
            </a:r>
            <a:r>
              <a:rPr lang="en-US"/>
              <a:t>mới các thông tin cho một CTPNHAP, chúng ta cần kiểm tra các ràng buôc toàn vẹn dữ liệu như sau:</a:t>
            </a:r>
          </a:p>
          <a:p>
            <a:pPr lvl="2"/>
            <a:r>
              <a:rPr lang="en-US"/>
              <a:t>Kiểm tra số phiếu nhập(sopn) phải có trong bảng PNHAP</a:t>
            </a:r>
          </a:p>
          <a:p>
            <a:pPr lvl="2"/>
            <a:r>
              <a:rPr lang="en-US"/>
              <a:t>Kiểm tra các mã vật tư phải tồn tại trong bảng chi tiết đơn đặt hàng trước đó.</a:t>
            </a:r>
          </a:p>
          <a:p>
            <a:pPr lvl="2"/>
            <a:r>
              <a:rPr lang="en-US"/>
              <a:t>Kiểm tra tổng số lượng nhập hàng phải vẫn còn ít số lượng đặt hàng của vật tư đó.</a:t>
            </a:r>
          </a:p>
          <a:p>
            <a:r>
              <a:rPr lang="en-US"/>
              <a:t>Nếu tất cả các ràng buộc toàn vẹn dữ liệu ở trên đều hợp lệ thì tăng giá trị của cột tổng số lượng nhập trong bảng TONKHO và cột tổng trị giá trong bảng PNHAP.</a:t>
            </a:r>
          </a:p>
          <a:p>
            <a:r>
              <a:rPr lang="en-US" smtClean="0">
                <a:hlinkClick r:id="rId2" action="ppaction://hlinkfile"/>
              </a:rPr>
              <a:t>Xem </a:t>
            </a:r>
            <a:r>
              <a:rPr lang="en-US">
                <a:hlinkClick r:id="rId2" action="ppaction://hlinkfile"/>
              </a:rPr>
              <a:t>ví dụ TG_06</a:t>
            </a:r>
            <a:endParaRPr lang="en-US"/>
          </a:p>
          <a:p>
            <a:endParaRPr lang="en-US"/>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21</a:t>
            </a:fld>
            <a:endParaRPr lang="en-US"/>
          </a:p>
        </p:txBody>
      </p:sp>
    </p:spTree>
    <p:extLst>
      <p:ext uri="{BB962C8B-B14F-4D97-AF65-F5344CB8AC3E}">
        <p14:creationId xmlns:p14="http://schemas.microsoft.com/office/powerpoint/2010/main" val="3161426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6.3.2 </a:t>
            </a:r>
            <a:r>
              <a:rPr lang="en-US" b="1"/>
              <a:t>khi huỷ bỏ mẩu tin</a:t>
            </a:r>
            <a:endParaRPr lang="en-US"/>
          </a:p>
        </p:txBody>
      </p:sp>
      <p:sp>
        <p:nvSpPr>
          <p:cNvPr id="3" name="Content Placeholder 2"/>
          <p:cNvSpPr>
            <a:spLocks noGrp="1"/>
          </p:cNvSpPr>
          <p:nvPr>
            <p:ph idx="1"/>
          </p:nvPr>
        </p:nvSpPr>
        <p:spPr/>
        <p:txBody>
          <a:bodyPr/>
          <a:lstStyle/>
          <a:p>
            <a:r>
              <a:rPr lang="en-US" b="1"/>
              <a:t>Khi </a:t>
            </a:r>
            <a:r>
              <a:rPr lang="en-US"/>
              <a:t>huỷ bỏ thông tin phiếu nhập hàng trong bảng CTPNHAP, chúng ta cần giảm giá trị cột TONGSLN trong bảng TONKHO và cột tổng trị giá nhập trong bảng PNHAP. Chúng ta thực hiện lệnh CREATE TRIGGER Như sau</a:t>
            </a:r>
          </a:p>
          <a:p>
            <a:r>
              <a:rPr lang="en-US" smtClean="0">
                <a:hlinkClick r:id="rId2" action="ppaction://hlinkfile"/>
              </a:rPr>
              <a:t>Xem </a:t>
            </a:r>
            <a:r>
              <a:rPr lang="en-US">
                <a:hlinkClick r:id="rId2" action="ppaction://hlinkfile"/>
              </a:rPr>
              <a:t>ví dụ TG_07</a:t>
            </a:r>
            <a:endParaRPr lang="en-US"/>
          </a:p>
          <a:p>
            <a:endParaRPr lang="en-US"/>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22</a:t>
            </a:fld>
            <a:endParaRPr lang="en-US"/>
          </a:p>
        </p:txBody>
      </p:sp>
    </p:spTree>
    <p:extLst>
      <p:ext uri="{BB962C8B-B14F-4D97-AF65-F5344CB8AC3E}">
        <p14:creationId xmlns:p14="http://schemas.microsoft.com/office/powerpoint/2010/main" val="3444792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6.3.3 </a:t>
            </a:r>
            <a:r>
              <a:rPr lang="en-US" b="1"/>
              <a:t>. Khi sử đổi mẩu tin</a:t>
            </a:r>
            <a:endParaRPr lang="en-US"/>
          </a:p>
        </p:txBody>
      </p:sp>
      <p:sp>
        <p:nvSpPr>
          <p:cNvPr id="3" name="Content Placeholder 2"/>
          <p:cNvSpPr>
            <a:spLocks noGrp="1"/>
          </p:cNvSpPr>
          <p:nvPr>
            <p:ph idx="1"/>
          </p:nvPr>
        </p:nvSpPr>
        <p:spPr/>
        <p:txBody>
          <a:bodyPr/>
          <a:lstStyle/>
          <a:p>
            <a:r>
              <a:rPr lang="en-US"/>
              <a:t>Khi sửa đổi thông tin của chi tiết một phiếu nhập hàng vào bảng chi tiết CTPNHAP , chúng ta cần kiểm tra các ràng buộc toàn vẹn dữ liệu như sau</a:t>
            </a:r>
          </a:p>
          <a:p>
            <a:pPr lvl="0"/>
            <a:r>
              <a:rPr lang="en-US"/>
              <a:t>không cho phép sửa đổi các cột: số phiếu nhập hoặc mã vật tư</a:t>
            </a:r>
          </a:p>
          <a:p>
            <a:pPr lvl="0"/>
            <a:r>
              <a:rPr lang="en-US"/>
              <a:t>số lượng nhập hàng sau khi sửa đổi phải đảm bảo : tổng số lượng nhập không vượt quá số lượng đặt hàng ban đầu.</a:t>
            </a:r>
          </a:p>
          <a:p>
            <a:pPr lvl="0"/>
            <a:r>
              <a:rPr lang="en-US"/>
              <a:t>nếu tất cả các ràng buộc toàn vẹn dữ liệu ở trên đều hợp lệ thì cập nhật lại giá trị của cột tổng số lượng nhập trong bảng TONKHO và cột tổng trị giá(TGNHAP) trong bảng PNHAP.</a:t>
            </a:r>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23</a:t>
            </a:fld>
            <a:endParaRPr lang="en-US"/>
          </a:p>
        </p:txBody>
      </p:sp>
    </p:spTree>
    <p:extLst>
      <p:ext uri="{BB962C8B-B14F-4D97-AF65-F5344CB8AC3E}">
        <p14:creationId xmlns:p14="http://schemas.microsoft.com/office/powerpoint/2010/main" val="3479861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1</a:t>
            </a:r>
            <a:r>
              <a:rPr lang="en-US" smtClean="0"/>
              <a:t>. </a:t>
            </a:r>
            <a:r>
              <a:rPr lang="en-US" b="1"/>
              <a:t>Khái niệm: </a:t>
            </a:r>
            <a:endParaRPr lang="en-US"/>
          </a:p>
        </p:txBody>
      </p:sp>
      <p:sp>
        <p:nvSpPr>
          <p:cNvPr id="3" name="Content Placeholder 2"/>
          <p:cNvSpPr>
            <a:spLocks noGrp="1"/>
          </p:cNvSpPr>
          <p:nvPr>
            <p:ph idx="1"/>
          </p:nvPr>
        </p:nvSpPr>
        <p:spPr/>
        <p:txBody>
          <a:bodyPr>
            <a:normAutofit/>
          </a:bodyPr>
          <a:lstStyle/>
          <a:p>
            <a:pPr lvl="0"/>
            <a:r>
              <a:rPr lang="en-US"/>
              <a:t>Trigger là một trường hợp đặc biệt của stored procedure, nó sẽ có hiệu lực khi chúng ta thay đổi dữ liệu trên một bảng dữ liệu cụ thể, hoặc các xử lý làm thay đổi dữ liệu của các lệnh: insert, update, delete. </a:t>
            </a:r>
            <a:endParaRPr lang="en-US" smtClean="0"/>
          </a:p>
          <a:p>
            <a:pPr lvl="0"/>
            <a:r>
              <a:rPr lang="en-US" smtClean="0"/>
              <a:t>Trigger </a:t>
            </a:r>
            <a:r>
              <a:rPr lang="en-US"/>
              <a:t>có thể chứa các lệnh truy vấn từ các bảng khác hoặc bao gồm những lệnh SQL phức tạp.</a:t>
            </a:r>
          </a:p>
          <a:p>
            <a:endParaRPr lang="en-US"/>
          </a:p>
        </p:txBody>
      </p:sp>
      <p:sp>
        <p:nvSpPr>
          <p:cNvPr id="4" name="Footer Placeholder 3"/>
          <p:cNvSpPr>
            <a:spLocks noGrp="1"/>
          </p:cNvSpPr>
          <p:nvPr>
            <p:ph type="ftr" sz="quarter" idx="11"/>
          </p:nvPr>
        </p:nvSpPr>
        <p:spPr/>
        <p:txBody>
          <a:bodyPr/>
          <a:lstStyle/>
          <a:p>
            <a:r>
              <a:rPr lang="vi-VN" smtClean="0"/>
              <a:t>Khoa CNTT - CĐKT Lý Tự Trọng</a:t>
            </a:r>
            <a:endParaRPr lang="en-US"/>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3</a:t>
            </a:fld>
            <a:endParaRPr lang="en-US"/>
          </a:p>
        </p:txBody>
      </p:sp>
    </p:spTree>
    <p:extLst>
      <p:ext uri="{BB962C8B-B14F-4D97-AF65-F5344CB8AC3E}">
        <p14:creationId xmlns:p14="http://schemas.microsoft.com/office/powerpoint/2010/main" val="2524377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09600"/>
            <a:ext cx="8229600" cy="990600"/>
          </a:xfrm>
        </p:spPr>
        <p:txBody>
          <a:bodyPr>
            <a:noAutofit/>
          </a:bodyPr>
          <a:lstStyle/>
          <a:p>
            <a:pPr lvl="1" algn="l" rtl="0">
              <a:spcBef>
                <a:spcPct val="0"/>
              </a:spcBef>
            </a:pPr>
            <a:r>
              <a:rPr lang="en-US" sz="2800" b="1" smtClean="0"/>
              <a:t>2. </a:t>
            </a:r>
            <a:r>
              <a:rPr lang="en-US" sz="2800" b="1"/>
              <a:t>Đặc điểm của trigger</a:t>
            </a:r>
            <a:r>
              <a:rPr lang="en-US" sz="2800" b="1" smtClean="0"/>
              <a:t>:</a:t>
            </a:r>
            <a:endParaRPr lang="en-US" sz="2800" b="1"/>
          </a:p>
        </p:txBody>
      </p:sp>
      <p:sp>
        <p:nvSpPr>
          <p:cNvPr id="3" name="Content Placeholder 2"/>
          <p:cNvSpPr>
            <a:spLocks noGrp="1"/>
          </p:cNvSpPr>
          <p:nvPr>
            <p:ph idx="1"/>
          </p:nvPr>
        </p:nvSpPr>
        <p:spPr/>
        <p:txBody>
          <a:bodyPr>
            <a:normAutofit/>
          </a:bodyPr>
          <a:lstStyle/>
          <a:p>
            <a:pPr lvl="0"/>
            <a:r>
              <a:rPr lang="en-US" sz="3200"/>
              <a:t>Trigger hoàn toàn không có tham số</a:t>
            </a:r>
            <a:r>
              <a:rPr lang="en-US" sz="3200" smtClean="0"/>
              <a:t>.</a:t>
            </a:r>
          </a:p>
          <a:p>
            <a:pPr lvl="0"/>
            <a:r>
              <a:rPr lang="en-US" sz="3200" smtClean="0"/>
              <a:t>Trigger </a:t>
            </a:r>
            <a:r>
              <a:rPr lang="en-US" sz="3200"/>
              <a:t>không gọi thực hiện trực tiếp bằng lệnh Exec như thủ tục.</a:t>
            </a:r>
            <a:br>
              <a:rPr lang="en-US" sz="3200"/>
            </a:br>
            <a:endParaRPr lang="en-US" sz="3200"/>
          </a:p>
        </p:txBody>
      </p:sp>
      <p:sp>
        <p:nvSpPr>
          <p:cNvPr id="4" name="Footer Placeholder 3"/>
          <p:cNvSpPr>
            <a:spLocks noGrp="1"/>
          </p:cNvSpPr>
          <p:nvPr>
            <p:ph type="ftr" sz="quarter" idx="11"/>
          </p:nvPr>
        </p:nvSpPr>
        <p:spPr/>
        <p:txBody>
          <a:bodyPr/>
          <a:lstStyle/>
          <a:p>
            <a:r>
              <a:rPr lang="vi-VN" smtClean="0"/>
              <a:t>Khoa CNTT - CĐKT Lý Tự Trọng</a:t>
            </a:r>
            <a:endParaRPr lang="en-US"/>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4</a:t>
            </a:fld>
            <a:endParaRPr lang="en-US"/>
          </a:p>
        </p:txBody>
      </p:sp>
    </p:spTree>
    <p:extLst>
      <p:ext uri="{BB962C8B-B14F-4D97-AF65-F5344CB8AC3E}">
        <p14:creationId xmlns:p14="http://schemas.microsoft.com/office/powerpoint/2010/main" val="2174305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458200" cy="990600"/>
          </a:xfrm>
        </p:spPr>
        <p:txBody>
          <a:bodyPr>
            <a:normAutofit/>
          </a:bodyPr>
          <a:lstStyle/>
          <a:p>
            <a:pPr lvl="1" algn="l" rtl="0">
              <a:spcBef>
                <a:spcPct val="0"/>
              </a:spcBef>
            </a:pPr>
            <a:r>
              <a:rPr lang="en-US" sz="3600" b="1" smtClean="0"/>
              <a:t>3. </a:t>
            </a:r>
            <a:r>
              <a:rPr lang="en-US" sz="3200" b="1"/>
              <a:t>Một số thuận lợi khi sử dụng trigger</a:t>
            </a:r>
            <a:r>
              <a:rPr lang="en-US" sz="3200" b="1" smtClean="0"/>
              <a:t>:</a:t>
            </a:r>
            <a:endParaRPr lang="en-US" sz="4000" b="1">
              <a:solidFill>
                <a:srgbClr val="C00000"/>
              </a:solidFill>
            </a:endParaRPr>
          </a:p>
        </p:txBody>
      </p:sp>
      <p:sp>
        <p:nvSpPr>
          <p:cNvPr id="3" name="Content Placeholder 2"/>
          <p:cNvSpPr>
            <a:spLocks noGrp="1"/>
          </p:cNvSpPr>
          <p:nvPr>
            <p:ph idx="1"/>
          </p:nvPr>
        </p:nvSpPr>
        <p:spPr>
          <a:xfrm>
            <a:off x="457200" y="1371600"/>
            <a:ext cx="8229600" cy="5105400"/>
          </a:xfrm>
        </p:spPr>
        <p:txBody>
          <a:bodyPr>
            <a:normAutofit/>
          </a:bodyPr>
          <a:lstStyle/>
          <a:p>
            <a:pPr lvl="0"/>
            <a:r>
              <a:rPr lang="en-US"/>
              <a:t>Trigger chạy một cách tự động: chúng được kích hoạt ngay lập tức thì khi có sự thay đổi dữ liệu trên bảng dữ liệu.</a:t>
            </a:r>
          </a:p>
          <a:p>
            <a:pPr lvl="0"/>
            <a:r>
              <a:rPr lang="en-US"/>
              <a:t>Trigger kiểm tra các ràng buộc toàn vẹn dữ liệu phức tạp.</a:t>
            </a:r>
          </a:p>
          <a:p>
            <a:pPr lvl="0"/>
            <a:r>
              <a:rPr lang="en-US"/>
              <a:t>Trigger có  những hiệu lực ít bị  hạn chế hơn so với ràng buộc giá trị nghĩa là có thể ràng buộc tham chiếu đến những cột của những bảng dữ liệu khác.</a:t>
            </a:r>
          </a:p>
          <a:p>
            <a:pPr lvl="0"/>
            <a:r>
              <a:rPr lang="en-US"/>
              <a:t>Trigger cũng được dùng thay thế các constraint trong trường hợp ta muốn kiểm tra các ràng buộc dữ liệu kèm các câu thông báo thích hợp theo ý muốn người dùng.</a:t>
            </a:r>
          </a:p>
        </p:txBody>
      </p:sp>
      <p:sp>
        <p:nvSpPr>
          <p:cNvPr id="4" name="Footer Placeholder 3"/>
          <p:cNvSpPr>
            <a:spLocks noGrp="1"/>
          </p:cNvSpPr>
          <p:nvPr>
            <p:ph type="ftr" sz="quarter" idx="11"/>
          </p:nvPr>
        </p:nvSpPr>
        <p:spPr/>
        <p:txBody>
          <a:bodyPr/>
          <a:lstStyle/>
          <a:p>
            <a:r>
              <a:rPr lang="vi-VN" smtClean="0"/>
              <a:t>Khoa CNTT - CĐKT Lý Tự Trọng</a:t>
            </a:r>
            <a:endParaRPr lang="en-US"/>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5</a:t>
            </a:fld>
            <a:endParaRPr lang="en-US"/>
          </a:p>
        </p:txBody>
      </p:sp>
    </p:spTree>
    <p:extLst>
      <p:ext uri="{BB962C8B-B14F-4D97-AF65-F5344CB8AC3E}">
        <p14:creationId xmlns:p14="http://schemas.microsoft.com/office/powerpoint/2010/main" val="2324876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1"/>
            <a:r>
              <a:rPr lang="en-US" sz="2800" b="1"/>
              <a:t>4</a:t>
            </a:r>
            <a:r>
              <a:rPr lang="en-US" b="1" smtClean="0"/>
              <a:t>. </a:t>
            </a:r>
            <a:r>
              <a:rPr lang="en-US" sz="2400" b="1" smtClean="0"/>
              <a:t>Các table giả (pseudo tables) Inserted và Deleted</a:t>
            </a:r>
            <a:endParaRPr lang="en-US" b="1"/>
          </a:p>
        </p:txBody>
      </p:sp>
      <p:sp>
        <p:nvSpPr>
          <p:cNvPr id="3" name="Content Placeholder 2"/>
          <p:cNvSpPr>
            <a:spLocks noGrp="1"/>
          </p:cNvSpPr>
          <p:nvPr>
            <p:ph idx="1"/>
          </p:nvPr>
        </p:nvSpPr>
        <p:spPr/>
        <p:txBody>
          <a:bodyPr>
            <a:normAutofit/>
          </a:bodyPr>
          <a:lstStyle/>
          <a:p>
            <a:pPr lvl="0"/>
            <a:r>
              <a:rPr lang="en-US" smtClean="0"/>
              <a:t>Khi </a:t>
            </a:r>
            <a:r>
              <a:rPr lang="en-US"/>
              <a:t>có thao tác insert, update, delete xảy ra trên table, các thao tác này sẽ kích hoạt trigger . Các table này có thể xem như là các sổ ghi  nhận giao tác (transaction logs) của biến cố. có hai loại: table inserted và deleted.</a:t>
            </a:r>
          </a:p>
          <a:p>
            <a:pPr lvl="0"/>
            <a:r>
              <a:rPr lang="en-US"/>
              <a:t>Một biến cố insert hoặc update sẽ tạo ra một table : inserted. Table này chứa tập mẩu tin được thêm mới(insert) hoặc được thay đổi(update).</a:t>
            </a:r>
          </a:p>
          <a:p>
            <a:r>
              <a:rPr lang="en-US"/>
              <a:t>Trigger update cũng tạo ra một table : deleted. Table này chứa tập mẩu tin tồn tại trước khi thao tác update xảy ra.</a:t>
            </a:r>
          </a:p>
          <a:p>
            <a:pPr lvl="0"/>
            <a:endParaRPr lang="en-US" sz="2800" smtClean="0"/>
          </a:p>
          <a:p>
            <a:pPr lvl="0"/>
            <a:endParaRPr lang="en-US" sz="2800"/>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6</a:t>
            </a:fld>
            <a:endParaRPr lang="en-US"/>
          </a:p>
        </p:txBody>
      </p:sp>
    </p:spTree>
    <p:extLst>
      <p:ext uri="{BB962C8B-B14F-4D97-AF65-F5344CB8AC3E}">
        <p14:creationId xmlns:p14="http://schemas.microsoft.com/office/powerpoint/2010/main" val="351427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229600" cy="838200"/>
          </a:xfrm>
        </p:spPr>
        <p:txBody>
          <a:bodyPr>
            <a:normAutofit/>
          </a:bodyPr>
          <a:lstStyle/>
          <a:p>
            <a:pPr lvl="0"/>
            <a:r>
              <a:rPr lang="en-US" b="1" smtClean="0"/>
              <a:t>5. </a:t>
            </a:r>
            <a:r>
              <a:rPr lang="en-US" b="1"/>
              <a:t>Cách xây dựng </a:t>
            </a:r>
            <a:r>
              <a:rPr lang="en-US" b="1" smtClean="0"/>
              <a:t>Trigger</a:t>
            </a:r>
            <a:endParaRPr lang="en-US"/>
          </a:p>
        </p:txBody>
      </p:sp>
      <p:sp>
        <p:nvSpPr>
          <p:cNvPr id="3" name="Content Placeholder 2"/>
          <p:cNvSpPr>
            <a:spLocks noGrp="1"/>
          </p:cNvSpPr>
          <p:nvPr>
            <p:ph idx="1"/>
          </p:nvPr>
        </p:nvSpPr>
        <p:spPr>
          <a:xfrm>
            <a:off x="304800" y="1066800"/>
            <a:ext cx="8610600" cy="5715000"/>
          </a:xfrm>
        </p:spPr>
        <p:txBody>
          <a:bodyPr>
            <a:normAutofit/>
          </a:bodyPr>
          <a:lstStyle/>
          <a:p>
            <a:pPr lvl="1"/>
            <a:r>
              <a:rPr lang="en-US" b="1"/>
              <a:t>Lệnh tạo </a:t>
            </a:r>
            <a:r>
              <a:rPr lang="en-US" b="1" smtClean="0"/>
              <a:t>Trigger</a:t>
            </a:r>
            <a:endParaRPr lang="en-US" b="1"/>
          </a:p>
          <a:p>
            <a:pPr lvl="1"/>
            <a:r>
              <a:rPr lang="en-US" b="1"/>
              <a:t>Lệnh xóa Trigger:</a:t>
            </a:r>
            <a:endParaRPr lang="en-US"/>
          </a:p>
          <a:p>
            <a:pPr lvl="1"/>
            <a:r>
              <a:rPr lang="en-US" b="1"/>
              <a:t>Làm cho trigger trở nên mất hiệu lực(disable trigger</a:t>
            </a:r>
            <a:r>
              <a:rPr lang="en-US" b="1" smtClean="0"/>
              <a:t>)</a:t>
            </a:r>
          </a:p>
          <a:p>
            <a:pPr lvl="1"/>
            <a:r>
              <a:rPr lang="en-US" b="1"/>
              <a:t>Làm cho trigger trở nên có hiệu lực(enable trigger)</a:t>
            </a:r>
            <a:endParaRPr lang="en-US"/>
          </a:p>
          <a:p>
            <a:pPr lvl="1"/>
            <a:r>
              <a:rPr lang="en-US" b="1"/>
              <a:t>Các hàm và lệnh hệ thông hay dùng khi xây dựng </a:t>
            </a:r>
            <a:r>
              <a:rPr lang="en-US" b="1" smtClean="0"/>
              <a:t>Trigger</a:t>
            </a:r>
          </a:p>
          <a:p>
            <a:pPr lvl="1"/>
            <a:endParaRPr lang="en-US"/>
          </a:p>
          <a:p>
            <a:pPr marL="274320" lvl="1" indent="0">
              <a:buNone/>
            </a:pPr>
            <a:endParaRPr lang="en-US" b="1" smtClean="0"/>
          </a:p>
          <a:p>
            <a:pPr lvl="1"/>
            <a:endParaRPr lang="en-US"/>
          </a:p>
        </p:txBody>
      </p:sp>
      <p:sp>
        <p:nvSpPr>
          <p:cNvPr id="4" name="Footer Placeholder 3"/>
          <p:cNvSpPr>
            <a:spLocks noGrp="1"/>
          </p:cNvSpPr>
          <p:nvPr>
            <p:ph type="ftr" sz="quarter" idx="11"/>
          </p:nvPr>
        </p:nvSpPr>
        <p:spPr/>
        <p:txBody>
          <a:bodyPr/>
          <a:lstStyle/>
          <a:p>
            <a:r>
              <a:rPr lang="vi-VN" smtClean="0"/>
              <a:t>Khoa CNTT - CĐKT Lý Tự Trọng</a:t>
            </a:r>
            <a:endParaRPr lang="en-US"/>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7</a:t>
            </a:fld>
            <a:endParaRPr lang="en-US"/>
          </a:p>
        </p:txBody>
      </p:sp>
    </p:spTree>
    <p:extLst>
      <p:ext uri="{BB962C8B-B14F-4D97-AF65-F5344CB8AC3E}">
        <p14:creationId xmlns:p14="http://schemas.microsoft.com/office/powerpoint/2010/main" val="1105088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3">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p:cTn id="35"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6"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3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42950" lvl="1" indent="-742950" algn="l" rtl="0">
              <a:spcBef>
                <a:spcPct val="0"/>
              </a:spcBef>
              <a:buFont typeface="+mj-lt"/>
              <a:buAutoNum type="arabicPeriod"/>
            </a:pPr>
            <a:r>
              <a:rPr lang="en-US" sz="4000" b="1"/>
              <a:t>Lệnh tạo Trigger</a:t>
            </a:r>
            <a:r>
              <a:rPr lang="en-US"/>
              <a:t/>
            </a:r>
            <a:br>
              <a:rPr lang="en-US"/>
            </a:br>
            <a:endParaRPr lang="en-US"/>
          </a:p>
        </p:txBody>
      </p:sp>
      <p:sp>
        <p:nvSpPr>
          <p:cNvPr id="3" name="Content Placeholder 2"/>
          <p:cNvSpPr>
            <a:spLocks noGrp="1"/>
          </p:cNvSpPr>
          <p:nvPr>
            <p:ph idx="1"/>
          </p:nvPr>
        </p:nvSpPr>
        <p:spPr/>
        <p:txBody>
          <a:bodyPr/>
          <a:lstStyle/>
          <a:p>
            <a:pPr marL="0" indent="0">
              <a:buNone/>
            </a:pPr>
            <a:r>
              <a:rPr lang="en-US"/>
              <a:t>Create Trigger trigger_name </a:t>
            </a:r>
          </a:p>
          <a:p>
            <a:pPr marL="0" indent="0">
              <a:buNone/>
            </a:pPr>
            <a:r>
              <a:rPr lang="en-US"/>
              <a:t>On </a:t>
            </a:r>
            <a:r>
              <a:rPr lang="en-US" i="1"/>
              <a:t>table_name</a:t>
            </a:r>
            <a:endParaRPr lang="en-US"/>
          </a:p>
          <a:p>
            <a:pPr marL="0" indent="0">
              <a:buNone/>
            </a:pPr>
            <a:r>
              <a:rPr lang="en-US"/>
              <a:t>For  [insert,update,delete]</a:t>
            </a:r>
          </a:p>
          <a:p>
            <a:pPr marL="0" indent="0">
              <a:buNone/>
            </a:pPr>
            <a:r>
              <a:rPr lang="en-US"/>
              <a:t>As</a:t>
            </a:r>
          </a:p>
          <a:p>
            <a:pPr marL="0" indent="0">
              <a:buNone/>
            </a:pPr>
            <a:r>
              <a:rPr lang="en-US"/>
              <a:t>Begin</a:t>
            </a:r>
          </a:p>
          <a:p>
            <a:pPr marL="0" indent="0">
              <a:buNone/>
            </a:pPr>
            <a:r>
              <a:rPr lang="en-US" i="1"/>
              <a:t>	{Khai báo các biến xử lý}</a:t>
            </a:r>
            <a:endParaRPr lang="en-US"/>
          </a:p>
          <a:p>
            <a:pPr marL="0" indent="0">
              <a:buNone/>
            </a:pPr>
            <a:r>
              <a:rPr lang="en-US" i="1"/>
              <a:t>	</a:t>
            </a:r>
            <a:r>
              <a:rPr lang="vi-VN" i="1"/>
              <a:t>{</a:t>
            </a:r>
            <a:r>
              <a:rPr lang="en-US" i="1"/>
              <a:t>Các lệnh Transact-SQL</a:t>
            </a:r>
            <a:r>
              <a:rPr lang="vi-VN" i="1"/>
              <a:t>}</a:t>
            </a:r>
            <a:endParaRPr lang="en-US"/>
          </a:p>
          <a:p>
            <a:pPr marL="0" indent="0">
              <a:buNone/>
            </a:pPr>
            <a:r>
              <a:rPr lang="en-US"/>
              <a:t>End</a:t>
            </a:r>
          </a:p>
          <a:p>
            <a:pPr marL="0" indent="0">
              <a:buNone/>
            </a:pPr>
            <a:endParaRPr lang="en-US"/>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8</a:t>
            </a:fld>
            <a:endParaRPr lang="en-US"/>
          </a:p>
        </p:txBody>
      </p:sp>
    </p:spTree>
    <p:extLst>
      <p:ext uri="{BB962C8B-B14F-4D97-AF65-F5344CB8AC3E}">
        <p14:creationId xmlns:p14="http://schemas.microsoft.com/office/powerpoint/2010/main" val="397198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3">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p:cTn id="35"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6"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37" dur="500"/>
                                        <p:tgtEl>
                                          <p:spTgt spid="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 calcmode="lin" valueType="num">
                                      <p:cBhvr>
                                        <p:cTn id="42"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3"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44" dur="500"/>
                                        <p:tgtEl>
                                          <p:spTgt spid="3">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p:cTn id="49"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50" dur="5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51" dur="500"/>
                                        <p:tgtEl>
                                          <p:spTgt spid="3">
                                            <p:txEl>
                                              <p:pRg st="6" end="6"/>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 calcmode="lin" valueType="num">
                                      <p:cBhvr>
                                        <p:cTn id="56" dur="500" fill="hold"/>
                                        <p:tgtEl>
                                          <p:spTgt spid="3">
                                            <p:txEl>
                                              <p:pRg st="7" end="7"/>
                                            </p:txEl>
                                          </p:spTgt>
                                        </p:tgtEl>
                                        <p:attrNameLst>
                                          <p:attrName>ppt_w</p:attrName>
                                        </p:attrNameLst>
                                      </p:cBhvr>
                                      <p:tavLst>
                                        <p:tav tm="0">
                                          <p:val>
                                            <p:fltVal val="0"/>
                                          </p:val>
                                        </p:tav>
                                        <p:tav tm="100000">
                                          <p:val>
                                            <p:strVal val="#ppt_w"/>
                                          </p:val>
                                        </p:tav>
                                      </p:tavLst>
                                    </p:anim>
                                    <p:anim calcmode="lin" valueType="num">
                                      <p:cBhvr>
                                        <p:cTn id="57" dur="500" fill="hold"/>
                                        <p:tgtEl>
                                          <p:spTgt spid="3">
                                            <p:txEl>
                                              <p:pRg st="7" end="7"/>
                                            </p:txEl>
                                          </p:spTgt>
                                        </p:tgtEl>
                                        <p:attrNameLst>
                                          <p:attrName>ppt_h</p:attrName>
                                        </p:attrNameLst>
                                      </p:cBhvr>
                                      <p:tavLst>
                                        <p:tav tm="0">
                                          <p:val>
                                            <p:fltVal val="0"/>
                                          </p:val>
                                        </p:tav>
                                        <p:tav tm="100000">
                                          <p:val>
                                            <p:strVal val="#ppt_h"/>
                                          </p:val>
                                        </p:tav>
                                      </p:tavLst>
                                    </p:anim>
                                    <p:animEffect transition="in" filter="fade">
                                      <p:cBhvr>
                                        <p:cTn id="58"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1" algn="l" rtl="0">
              <a:spcBef>
                <a:spcPct val="0"/>
              </a:spcBef>
            </a:pPr>
            <a:r>
              <a:rPr lang="en-US" sz="4000" smtClean="0"/>
              <a:t>2. </a:t>
            </a:r>
            <a:r>
              <a:rPr lang="en-US" sz="4000" b="1"/>
              <a:t>Lệnh xóa Trigger</a:t>
            </a:r>
            <a:r>
              <a:rPr lang="en-US" sz="4000" b="1" smtClean="0"/>
              <a:t>:</a:t>
            </a:r>
            <a:endParaRPr lang="en-US" sz="4000"/>
          </a:p>
        </p:txBody>
      </p:sp>
      <p:sp>
        <p:nvSpPr>
          <p:cNvPr id="3" name="Content Placeholder 2"/>
          <p:cNvSpPr>
            <a:spLocks noGrp="1"/>
          </p:cNvSpPr>
          <p:nvPr>
            <p:ph idx="1"/>
          </p:nvPr>
        </p:nvSpPr>
        <p:spPr/>
        <p:txBody>
          <a:bodyPr/>
          <a:lstStyle/>
          <a:p>
            <a:pPr marL="0" indent="0">
              <a:buNone/>
            </a:pPr>
            <a:r>
              <a:rPr lang="en-US"/>
              <a:t>Drop Trigger </a:t>
            </a:r>
            <a:r>
              <a:rPr lang="en-US" i="1"/>
              <a:t>trigger_Name</a:t>
            </a:r>
            <a:endParaRPr lang="en-US"/>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9</a:t>
            </a:fld>
            <a:endParaRPr lang="en-US"/>
          </a:p>
        </p:txBody>
      </p:sp>
    </p:spTree>
    <p:extLst>
      <p:ext uri="{BB962C8B-B14F-4D97-AF65-F5344CB8AC3E}">
        <p14:creationId xmlns:p14="http://schemas.microsoft.com/office/powerpoint/2010/main" val="2298750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247</TotalTime>
  <Words>2083</Words>
  <Application>Microsoft Office PowerPoint</Application>
  <PresentationFormat>On-screen Show (4:3)</PresentationFormat>
  <Paragraphs>178</Paragraphs>
  <Slides>23</Slides>
  <Notes>0</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Clarity</vt:lpstr>
      <vt:lpstr>TRIGGER</vt:lpstr>
      <vt:lpstr>Mục tiêu bài học:</vt:lpstr>
      <vt:lpstr>1. Khái niệm: </vt:lpstr>
      <vt:lpstr>2. Đặc điểm của trigger:</vt:lpstr>
      <vt:lpstr>3. Một số thuận lợi khi sử dụng trigger:</vt:lpstr>
      <vt:lpstr>4. Các table giả (pseudo tables) Inserted và Deleted</vt:lpstr>
      <vt:lpstr>5. Cách xây dựng Trigger</vt:lpstr>
      <vt:lpstr>Lệnh tạo Trigger </vt:lpstr>
      <vt:lpstr>2. Lệnh xóa Trigger:</vt:lpstr>
      <vt:lpstr>3.   Làm cho trigger trở nên mất hiệu lực(disable trigger):</vt:lpstr>
      <vt:lpstr>4. Làm cho trigger trở nên có hiệu lực(enable trigger)</vt:lpstr>
      <vt:lpstr>5. Các hàm và lệnh hệ thông hay dùng khi xây dựng Trigger</vt:lpstr>
      <vt:lpstr>Ví dụ 1: </vt:lpstr>
      <vt:lpstr>6. Các thao tác lập trình TRIGGER phổ biến</vt:lpstr>
      <vt:lpstr>6.2 Trigger kiểm tra ràng buộc dữ liệu</vt:lpstr>
      <vt:lpstr>Ví dụ: </vt:lpstr>
      <vt:lpstr>6.2.2. Khi huỷ bỏ mẩu tin:</vt:lpstr>
      <vt:lpstr>6.2.3. Khi sửa đổi mẩu tin:</vt:lpstr>
      <vt:lpstr>Ví dụ:</vt:lpstr>
      <vt:lpstr>6.3 Trigger cập nhật giá trị tự động </vt:lpstr>
      <vt:lpstr>6.3.1 Khi thêm mới mẩu tin</vt:lpstr>
      <vt:lpstr>6.3.2 khi huỷ bỏ mẩu tin</vt:lpstr>
      <vt:lpstr>6.3.3 . Khi sử đổi mẩu tin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Danh</dc:creator>
  <cp:lastModifiedBy>Danh</cp:lastModifiedBy>
  <cp:revision>27</cp:revision>
  <dcterms:created xsi:type="dcterms:W3CDTF">2006-08-16T00:00:00Z</dcterms:created>
  <dcterms:modified xsi:type="dcterms:W3CDTF">2011-12-06T01:24:24Z</dcterms:modified>
</cp:coreProperties>
</file>